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0" r:id="rId4"/>
    <p:sldId id="257" r:id="rId5"/>
    <p:sldId id="258" r:id="rId6"/>
    <p:sldId id="263" r:id="rId7"/>
    <p:sldId id="259" r:id="rId8"/>
    <p:sldId id="261" r:id="rId9"/>
    <p:sldId id="262" r:id="rId11"/>
    <p:sldId id="264" r:id="rId12"/>
    <p:sldId id="265" r:id="rId13"/>
    <p:sldId id="270" r:id="rId14"/>
    <p:sldId id="269" r:id="rId15"/>
    <p:sldId id="268" r:id="rId16"/>
    <p:sldId id="267" r:id="rId17"/>
    <p:sldId id="266" r:id="rId18"/>
    <p:sldId id="271" r:id="rId19"/>
    <p:sldId id="272" r:id="rId20"/>
    <p:sldId id="273" r:id="rId21"/>
    <p:sldId id="274" r:id="rId22"/>
    <p:sldId id="275" r:id="rId23"/>
    <p:sldId id="278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95868-E4FC-4938-859B-4E8E4C091CE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2E8A7-B1A6-41FE-A0BB-EE6FAE43B0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E8A7-B1A6-41FE-A0BB-EE6FAE43B0E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E8A7-B1A6-41FE-A0BB-EE6FAE43B0E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44C7-202E-4B07-8EE1-9351D78ED9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1362-7B3D-4ED2-A95E-5431148C2B8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hyperlink" Target="http://otherreferats.allbest.ru/" TargetMode="External"/><Relationship Id="rId5" Type="http://schemas.openxmlformats.org/officeDocument/2006/relationships/hyperlink" Target="http://dop-obrazovanie.com/images/logo.png" TargetMode="External"/><Relationship Id="rId4" Type="http://schemas.openxmlformats.org/officeDocument/2006/relationships/hyperlink" Target="https://moluch.ru/archive/13/1053/" TargetMode="External"/><Relationship Id="rId3" Type="http://schemas.openxmlformats.org/officeDocument/2006/relationships/hyperlink" Target="http://ddut.ru/files/Innovacionnaia/Sbornik-innovac-resursy.pdf" TargetMode="External"/><Relationship Id="rId2" Type="http://schemas.openxmlformats.org/officeDocument/2006/relationships/hyperlink" Target="http://dopedu.ru/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267" name="Picture 3" descr="C:\Documents and Settings\Admin\Рабочий стол\0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1571612"/>
            <a:ext cx="5072098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Кимовска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Тульской области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внешкольной работы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2643182"/>
            <a:ext cx="5929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«Дополнительное образование 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ресурс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и творческого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обучающихся»</a:t>
            </a:r>
            <a:br>
              <a:rPr lang="ru-RU" b="1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50720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М.М.Лебедева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научно-технического творчества приобщает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кропотливой самостоятельной творческой работе, связанной с научно-техническим прогрессом, изобретательством, развивает интеллект, воспитывают в ребёнке такие качества, как усидчивость, дисциплинированность, интерес к точным наукам.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3" name="Picture 1" descr="C:\Documents and Settings\Admin\Рабочий стол\logoti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5592575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Эколого-биологическое дополнительное образование детей направлено на развитие интереса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биологии, географии, экологии и других наук о Земле. Изучая мир флоры и фауны, исследуя окружающую среду, ребенок учится искусству ощущать себя частью природы, нести ответственность за всё, что происходит вокруг.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7" name="Picture 1" descr="C:\Documents and Settings\Admin\Рабочий стол\s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13782">
            <a:off x="3071802" y="2686994"/>
            <a:ext cx="5429288" cy="376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и спортивно-массовая работа в системе дополнительного образования детей ориентирована на физическое совершенствование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здорового образа жизни.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Documents and Settings\Admin\Рабочий стол\Картинки-спорт-в-детском-с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8079297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286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Многоплановость и разнообразие видов деятельности дополнительного образования , в которые одновременно включается ребёнок, выступает как одно из важнейших условий комплексного и разностороннего развития его интеллектуальных и творческих способностей. 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каждый ребёнок может найти дело по душе, 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интересу. Какой бы направленности не были студии или кружки, работа их отталкивается от интереса к делу, развивает трудолюбие, без которого невозможно достичь результата,  вместе с тем раскрывает и творческий потенциал ребёнка.   Педагог дополнительного образования «ведёт» ребёнка по индивидуальному образовательному   маршруту с учётом его способностей и возможностей.</a:t>
            </a:r>
            <a:endParaRPr lang="ru-RU" sz="2400" dirty="0"/>
          </a:p>
        </p:txBody>
      </p:sp>
      <p:pic>
        <p:nvPicPr>
          <p:cNvPr id="6" name="Picture 4" descr="C:\Documents and Settings\Admin\Рабочий стол\cocuklarda-zeka-gelisim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786322"/>
            <a:ext cx="2328660" cy="183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6000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является единым пространством для интеллектуального и творческого развития обучающихся.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«творчество» происходит от слова «творить», что означает искать, изобретать. 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представить нам жизнь ребенка  без творчества. Творчество – синоним оригинального склада мышления, то есть способность постоянно ломать привычные рамки накопленного опыта. У каждого ребенка – огромные возможности развития.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Admin\Рабочий стол\1hi_lca14c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0605">
            <a:off x="5870985" y="1988141"/>
            <a:ext cx="3153388" cy="310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6715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и творчество – то, что необходимо каждому человеку в любой ситуации в постоянно меняющемся мире. Интеллект, как форма организации индивидуального умственного опыта, обеспечивает возможность эффективного восприятия, понимания и интерпретации происходящего. Развитие творческих возможностей формирует способность 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осознавать проблемы и 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противоречия, привносить нечто новое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опыт, порождать оригинальные идеи.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деятельность и творчество – два сопутствующих и дополняющих друг другу процесса в дополнительном образовании. </a:t>
            </a:r>
            <a:endParaRPr lang="ru-RU" sz="2400" dirty="0"/>
          </a:p>
        </p:txBody>
      </p:sp>
      <p:pic>
        <p:nvPicPr>
          <p:cNvPr id="6" name="Picture 4" descr="C:\Documents and Settings\Admin\Рабочий стол\cocuklarda-zeka-gelisim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9407" y="2071678"/>
            <a:ext cx="3514593" cy="277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5715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интеллектуальной и творческой деятельности является одним из принципов реализации личностно-ориентированного подхода в системе дополнительного образования.</a:t>
            </a:r>
            <a:endParaRPr lang="ru-RU" sz="2400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детей создают равные «стартовые» возможности каждому ребёнку, чутко реагируя на быстро меняющиеся потребности детей и их родителей, оказывают помощь и поддержку всем обучающимся, поднимая их на качественно новый уровень индивидуального развития.</a:t>
            </a:r>
            <a:endParaRPr lang="ru-RU" sz="2400" dirty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Admin\Рабочий стол\1hi_lca14c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16847">
            <a:off x="5467182" y="1762717"/>
            <a:ext cx="3410221" cy="335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5357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 в МО </a:t>
            </a:r>
            <a:r>
              <a:rPr lang="ru-RU" sz="2400" dirty="0" err="1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Кимовский</a:t>
            </a:r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протяжении многих лет является неотъемлемой частью учебно-воспитательного процесса всех типов образовательных учреждений, что позволяет создавать </a:t>
            </a:r>
            <a:r>
              <a:rPr lang="ru-RU" sz="2400" dirty="0" err="1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разноуровневую</a:t>
            </a:r>
            <a:r>
              <a:rPr lang="ru-RU" sz="2400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целостную образовательную систему, решить задачу преемственности содержания различных видов образования с учётом индивидуальных особенностей и возможностей обучающихся.</a:t>
            </a:r>
            <a:endParaRPr lang="ru-RU" dirty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www.mirniy.ru/uploads/posts/2020-05/1590053822_n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3184094" cy="286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 l="16854" t="17072" r="7303" b="5673"/>
          <a:stretch>
            <a:fillRect/>
          </a:stretch>
        </p:blipFill>
        <p:spPr bwMode="auto">
          <a:xfrm rot="20772604">
            <a:off x="545383" y="814661"/>
            <a:ext cx="34811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253"/>
          <p:cNvPicPr>
            <a:picLocks noChangeAspect="1" noChangeArrowheads="1"/>
          </p:cNvPicPr>
          <p:nvPr/>
        </p:nvPicPr>
        <p:blipFill>
          <a:blip r:embed="rId3" cstate="print"/>
          <a:srcRect l="10817" t="29801" r="5048" b="6339"/>
          <a:stretch>
            <a:fillRect/>
          </a:stretch>
        </p:blipFill>
        <p:spPr bwMode="auto">
          <a:xfrm>
            <a:off x="2071670" y="3714752"/>
            <a:ext cx="50006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238"/>
          <p:cNvPicPr>
            <a:picLocks noChangeAspect="1" noChangeArrowheads="1"/>
          </p:cNvPicPr>
          <p:nvPr/>
        </p:nvPicPr>
        <p:blipFill>
          <a:blip r:embed="rId4" cstate="print"/>
          <a:srcRect l="16826" t="12771" r="24279" b="23368"/>
          <a:stretch>
            <a:fillRect/>
          </a:stretch>
        </p:blipFill>
        <p:spPr bwMode="auto">
          <a:xfrm rot="667095">
            <a:off x="4888663" y="817435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rot="20802235">
            <a:off x="1259066" y="2829414"/>
            <a:ext cx="252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изобретателя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592933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91736">
            <a:off x="5429256" y="292893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это модно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148"/>
          <p:cNvPicPr>
            <a:picLocks noChangeAspect="1" noChangeArrowheads="1"/>
          </p:cNvPicPr>
          <p:nvPr/>
        </p:nvPicPr>
        <p:blipFill>
          <a:blip r:embed="rId2" cstate="print"/>
          <a:srcRect l="16826" t="17029" r="26683" b="6339"/>
          <a:stretch>
            <a:fillRect/>
          </a:stretch>
        </p:blipFill>
        <p:spPr bwMode="auto">
          <a:xfrm rot="507474">
            <a:off x="5104830" y="596600"/>
            <a:ext cx="3451242" cy="264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205"/>
          <p:cNvPicPr>
            <a:picLocks noChangeAspect="1" noChangeArrowheads="1"/>
          </p:cNvPicPr>
          <p:nvPr/>
        </p:nvPicPr>
        <p:blipFill>
          <a:blip r:embed="rId3" cstate="print"/>
          <a:srcRect l="16826" t="8514" r="27885" b="34012"/>
          <a:stretch>
            <a:fillRect/>
          </a:stretch>
        </p:blipFill>
        <p:spPr bwMode="auto">
          <a:xfrm rot="21153769">
            <a:off x="413176" y="663474"/>
            <a:ext cx="377298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196"/>
          <p:cNvPicPr>
            <a:picLocks noChangeAspect="1" noChangeArrowheads="1"/>
          </p:cNvPicPr>
          <p:nvPr/>
        </p:nvPicPr>
        <p:blipFill>
          <a:blip r:embed="rId4" cstate="print"/>
          <a:srcRect l="16827" t="31930" r="26682" b="8467"/>
          <a:stretch>
            <a:fillRect/>
          </a:stretch>
        </p:blipFill>
        <p:spPr bwMode="auto">
          <a:xfrm>
            <a:off x="2643174" y="3714752"/>
            <a:ext cx="37173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4678" y="592933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нет наркотикам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219885">
            <a:off x="1612544" y="2826355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16114">
            <a:off x="5643570" y="321468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Конституции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635798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дополнительное образование – это важная динамичная система, основанная на индивидуальном подходе к обучающимся, открытая для педагогического партнёрства. В силу своей личностной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ориентированности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ребёнка,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 это является актуальным сегодня в связи с введением ФГОС), направленности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личностных результатов, система дополнительного образования успешно справляется с поставленными задачами стратегии развития образования страны, воспитания свободного, критически мыслящего, уверенного в себе человека, инициативного, высоконравственного, компетентного гражданина России.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3554" name="Picture 2" descr="http://900igr.net/up/datas/156400/018.jpg"/>
          <p:cNvPicPr>
            <a:picLocks noChangeAspect="1" noChangeArrowheads="1"/>
          </p:cNvPicPr>
          <p:nvPr/>
        </p:nvPicPr>
        <p:blipFill>
          <a:blip r:embed="rId2" cstate="print"/>
          <a:srcRect l="14982" t="3632" r="16918" b="5568"/>
          <a:stretch>
            <a:fillRect/>
          </a:stretch>
        </p:blipFill>
        <p:spPr bwMode="auto">
          <a:xfrm rot="180555">
            <a:off x="6145377" y="2139088"/>
            <a:ext cx="2643206" cy="285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250"/>
          <p:cNvPicPr>
            <a:picLocks noChangeAspect="1" noChangeArrowheads="1"/>
          </p:cNvPicPr>
          <p:nvPr/>
        </p:nvPicPr>
        <p:blipFill>
          <a:blip r:embed="rId2" cstate="print"/>
          <a:srcRect l="16826" t="19157" r="24279" b="12445"/>
          <a:stretch>
            <a:fillRect/>
          </a:stretch>
        </p:blipFill>
        <p:spPr bwMode="auto">
          <a:xfrm>
            <a:off x="1285852" y="714356"/>
            <a:ext cx="66454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32" y="507207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 города РФ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ПРОШАГАЙГОРОД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267" name="Picture 3" descr="C:\Documents and Settings\Admin\Рабочий стол\0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1412776"/>
            <a:ext cx="6643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6000" b="1" spc="50" dirty="0" smtClean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endParaRPr lang="ru-RU" sz="6000" b="1" spc="50" dirty="0" smtClean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в</a:t>
            </a:r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</a:t>
            </a:r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800" b="1" cap="none" spc="50" dirty="0" smtClean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А.С. Формирование системы профессионального воспитания обучающихся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образования // Устойчивое развитие науки и образования. ? 2016. ?№ 3. ? С. 34-38.</a:t>
            </a:r>
            <a:endParaRPr lang="ru-RU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Литовченко Е.В. Социально-педагогические технологии во внешкольном образовании и их роль в социальном становлении подростков // Перспективы образования и науки, №6, - Екатеринбург, 2014 г. – с. 100-105.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Якунина И.В. Духовно-нравственное воспитание подрастающего поколения // Дополнительное образование и воспитание – 2011 – №1 – С. 37 </a:t>
            </a:r>
            <a:endParaRPr lang="ru-RU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 проблемы и перспективы: Тезисы докладов I Всероссийской заочной научно-практической конференции / Отв. ред. Н.Д.Наумов. — Нижневартовск: НГГУ,2011. — 98 с.</a:t>
            </a:r>
            <a:endParaRPr lang="ru-RU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ru-RU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Интернет ресурсы</a:t>
            </a:r>
            <a:r>
              <a:rPr lang="ru-RU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https://moluch.ru/archive/13/1053/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Олейникова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 Т. Дополнительное образование детей - потенциал воспитания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hlinkClick r:id="rId3"/>
              </a:rPr>
              <a:t>d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dut.ru›files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Innovacionnaia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Sbornik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…resursy.pdf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http://dopedu.ru/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http://dop-obrazovanie.com/images/logo.png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http://otherreferats.allbest.ru/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428604"/>
            <a:ext cx="72866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дополнительного образования -  наращивание мотивационного потенциала личности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результатом которого становится развитие его одарённости. Выстраивая перспективы развития образовательного учреждения дополнительного образования, нельзя не учитывать его особые возможности и основные задачи поддержки и развития талантливых детей.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талантлив и неповторим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по-своему, только надо вовремя заметить,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и в процессе воспитания развить ростки детской творческой одарённости.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примерно 70% детей не имеют ярко выраженных склонностей к какой-либо деятельности.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364" name="Picture 4" descr="C:\Documents and Settings\Admin\Рабочий стол\cocuklarda-zeka-gelisim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2549" y="2013576"/>
            <a:ext cx="2861451" cy="225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72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ситуации  педагоги дополнительного образования могут и должны помочь ребёнку «раскрыться», проявить свои лучшие качества, максимально реализовать потенциальные возможности. А для этого необходимо создавать для каждого ребёнка «ситуацию успеха» (Л.С.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Большинство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действительно испытывают огромную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активной творческой деятельности, хотят участвовать в объединениях по интересам, клубах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овладевать основами будущей профессии, стремятся к самостоятельности, развитию своих способностей, самоопределению.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общения с окружающими людьми ребёнок постоянно попадает в ситуации, требующие от него определенного выбора, принятия конкретного решения, переоценки ценностей, что активно влияет на его воспитание, становление, самоопределение. И во многом именно от нас, взрослых, зависит  сможем мы помочь ему в этом на каждом из возрастных этапов жизни или нет.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очевидно, что эта задача не может быть выполнена усилиями одной только школьной системы. Огромную роль в её решении наряду с семьёй, окружением, средствами массовой информации, играет дополнительное образование детей - целенаправленный непрерывный процесс воспитания, обучения, развития.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Отличительными чертами педагогики дополнительного образования детей являются: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создание условий для свободного выбора каждым ребёнком образовательной области (направления и вида деятельности), профиля программы и времени её освоения, педагога;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многообразие видов деятельности, удовлетворяющей самые разные интересы, склонности и потребности ребёнка;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AutoShape 2" descr="https://sun9-71.userapi.com/c633316/v633316156/b97/1hi_lca14c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0484" name="AutoShape 4" descr="https://sun9-71.userapi.com/c633316/v633316156/b97/1hi_lca14c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487" name="Picture 7" descr="C:\Documents and Settings\Admin\Рабочий стол\depositphotos_1236344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785926"/>
            <a:ext cx="1557299" cy="1500198"/>
          </a:xfrm>
          <a:prstGeom prst="rect">
            <a:avLst/>
          </a:prstGeom>
          <a:noFill/>
        </p:spPr>
      </p:pic>
      <p:pic>
        <p:nvPicPr>
          <p:cNvPr id="14" name="Picture 7" descr="C:\Documents and Settings\Admin\Рабочий стол\depositphotos_1236344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857760"/>
            <a:ext cx="155729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764386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личностно-деятельностный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образовательного процесса, способствующий развитию мотивации личности к познанию и творчеству, самореализации и самоопределению;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личностно-ориентированный подход к ребёнку, создание «ситуации успеха» для каждого.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дополнительного образовательного процесса находится конкретный ребёнок, саморазвитие его личности и индивидуальности.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педагог дополнительного образования стремится получить детальную информацию об индивидуальных особенностях, потребностях, интересах, склонностях каждого ребёнка, его уровне интеллектуальной, эмоционально-ценностной, трудовой и физической подготовки; психофизиологических качествах личности, а также о микросреде сверстников, где вращается ребёнок, его семье и т.д.;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7" descr="C:\Documents and Settings\Admin\Рабочий стол\depositphotos_1236344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571480"/>
            <a:ext cx="1557299" cy="1500198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depositphotos_1236344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071810"/>
            <a:ext cx="155729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8582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создание условий для самореализации, самопознания, самоопределения личности;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признание за ребёнком права на пробы и ошибки в выборе,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пересмотр возможностей в самоопределении;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применение таких средств определения результативности продвижения ребенка в границах избранной им        дополнительной образовательной программы,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помогли бы ему увидеть ступени собственного развития и стимулировали бы это развитие, не ущемляя достоинства личности ребёнка. Способности ребёнка формируются посредством овладения в процессе воспитания и обучения содержанием материальной и духовной культуры, техники, науки, искусства. Исходной предпосылкой для развития способностей служат врождённые задатки.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C:\Documents and Settings\Admin\Рабочий стол\cocuklarda-zeka-gelisim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143512"/>
            <a:ext cx="1714512" cy="135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индивидуального жизненного пути у ребёнка формируется на основе задатков индивидуально своеобразный склад способностей, требующий и индивидуализированного подхода к каждой конкретной личности. Именно этот принцип является основополагающим в системе дополнительного образования детей.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Словаре русского языка С.И. Ожегова понятие «дополнительный» определяется как дополнение к чему-нибудь, «дополнить» - значит сделать более полным, прибавив к чему-нибудь, восполнить недостающее в чём-либо. </a:t>
            </a:r>
            <a:endParaRPr lang="ru-RU" sz="2400" dirty="0"/>
          </a:p>
        </p:txBody>
      </p:sp>
      <p:pic>
        <p:nvPicPr>
          <p:cNvPr id="7" name="Picture 4" descr="C:\Documents and Settings\Admin\Рабочий стол\cocuklarda-zeka-gelisim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071942"/>
            <a:ext cx="3000396" cy="2369007"/>
          </a:xfrm>
          <a:prstGeom prst="rect">
            <a:avLst/>
          </a:prstGeom>
          <a:noFill/>
        </p:spPr>
      </p:pic>
      <p:pic>
        <p:nvPicPr>
          <p:cNvPr id="8" name="Picture 7" descr="C:\Documents and Settings\Admin\Рабочий стол\depositphotos_1236344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929066"/>
            <a:ext cx="1643074" cy="1582828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depositphotos_1236344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4714884"/>
            <a:ext cx="170561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st.depositphotos.com/1793489/3637/v/950/depositphotos_36377067-stock-illustration-cartoon-students-and-school-subjec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362" name="AutoShape 2" descr="https://myslide.ru/documents_4/5bd7925046193ba51b6eddb074d7559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3" name="Picture 3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28604"/>
            <a:ext cx="7429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система дополнительного образования готова предложить ребенку широкий выбор образовательных программ по различным видам творческой деятельности. Одним из самых массовых и популярных среди детей и родителей является художественное дополнительное образование. Искусство, художественное творчество позволяют передать детям духовный опыт человечества, способствующий восстановлению связей между поколениями, способствуют воспитанию творческой личности, помогают развивать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качества,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выразить себя.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Documents and Settings\Admin\Рабочий стол\1hi_lca14c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68494">
            <a:off x="5739973" y="3900931"/>
            <a:ext cx="3115140" cy="3067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9996</Words>
  <Application>WPS Presentation</Application>
  <PresentationFormat>Экран (4:3)</PresentationFormat>
  <Paragraphs>117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2020-12-19T13:35:00Z</dcterms:created>
  <dcterms:modified xsi:type="dcterms:W3CDTF">2025-11-05T07:53:26Z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3821B203641941D3B5C58D1B1CF16B34_12</vt:lpwstr>
  </property>
  <property fmtid="{D5CDD505-2E9C-101B-9397-08002B2CF9AE}" pid="3" name="KSOProductBuildVer">
    <vt:lpwstr>1049-12.2.0.23131</vt:lpwstr>
  </property>
</Properties>
</file>